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58" r:id="rId3"/>
    <p:sldId id="257" r:id="rId4"/>
    <p:sldId id="260" r:id="rId5"/>
    <p:sldId id="263" r:id="rId6"/>
    <p:sldId id="264" r:id="rId7"/>
    <p:sldId id="259" r:id="rId8"/>
    <p:sldId id="262"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1965B2-3573-418C-A7A8-587E42778CD9}" type="datetimeFigureOut">
              <a:rPr lang="en-US" smtClean="0"/>
              <a:t>9/17/2022</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2233519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1965B2-3573-418C-A7A8-587E42778CD9}" type="datetimeFigureOut">
              <a:rPr lang="en-US" smtClean="0"/>
              <a:t>9/17/2022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783636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1965B2-3573-418C-A7A8-587E42778CD9}" type="datetimeFigureOut">
              <a:rPr lang="en-US" smtClean="0"/>
              <a:t>9/17/2022</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5A6526D-AEA2-45C8-BE22-723F3813E3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71837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1965B2-3573-418C-A7A8-587E42778CD9}" type="datetimeFigureOut">
              <a:rPr lang="en-US" smtClean="0"/>
              <a:t>9/17/2022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34415176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1965B2-3573-418C-A7A8-587E42778CD9}" type="datetimeFigureOut">
              <a:rPr lang="en-US" smtClean="0"/>
              <a:t>9/17/2022</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A6526D-AEA2-45C8-BE22-723F3813E3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732093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1965B2-3573-418C-A7A8-587E42778CD9}" type="datetimeFigureOut">
              <a:rPr lang="en-US" smtClean="0"/>
              <a:t>9/17/2022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39080258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1965B2-3573-418C-A7A8-587E42778CD9}" type="datetimeFigureOut">
              <a:rPr lang="en-US" smtClean="0"/>
              <a:t>9/17/2022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31492128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1965B2-3573-418C-A7A8-587E42778CD9}" type="datetimeFigureOut">
              <a:rPr lang="en-US" smtClean="0"/>
              <a:t>9/17/2022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26762967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1965B2-3573-418C-A7A8-587E42778CD9}" type="datetimeFigureOut">
              <a:rPr lang="en-US" smtClean="0"/>
              <a:t>9/17/2022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406490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1965B2-3573-418C-A7A8-587E42778CD9}" type="datetimeFigureOut">
              <a:rPr lang="en-US" smtClean="0"/>
              <a:t>9/17/2022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1869140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1965B2-3573-418C-A7A8-587E42778CD9}" type="datetimeFigureOut">
              <a:rPr lang="en-US" smtClean="0"/>
              <a:t>9/17/2022</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1392313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1965B2-3573-418C-A7A8-587E42778CD9}" type="datetimeFigureOut">
              <a:rPr lang="en-US" smtClean="0"/>
              <a:t>9/17/2022</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23182358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1965B2-3573-418C-A7A8-587E42778CD9}" type="datetimeFigureOut">
              <a:rPr lang="en-US" smtClean="0"/>
              <a:t>9/17/2022</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4150416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1965B2-3573-418C-A7A8-587E42778CD9}" type="datetimeFigureOut">
              <a:rPr lang="en-US" smtClean="0"/>
              <a:t>9/17/2022</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1852351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1965B2-3573-418C-A7A8-587E42778CD9}" type="datetimeFigureOut">
              <a:rPr lang="en-US" smtClean="0"/>
              <a:t>9/17/2022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35181625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1965B2-3573-418C-A7A8-587E42778CD9}" type="datetimeFigureOut">
              <a:rPr lang="en-US" smtClean="0"/>
              <a:t>9/17/2022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596559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tileRect/>
        </a:gradFill>
        <a:effectLst/>
      </p:bgPr>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551965B2-3573-418C-A7A8-587E42778CD9}" type="datetimeFigureOut">
              <a:rPr lang="en-US" smtClean="0"/>
              <a:t>9/17/2022</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5A6526D-AEA2-45C8-BE22-723F3813E3F7}" type="slidenum">
              <a:rPr lang="en-US" smtClean="0"/>
              <a:t>‹#›</a:t>
            </a:fld>
            <a:endParaRPr lang="en-US"/>
          </a:p>
        </p:txBody>
      </p:sp>
    </p:spTree>
    <p:extLst>
      <p:ext uri="{BB962C8B-B14F-4D97-AF65-F5344CB8AC3E}">
        <p14:creationId xmlns:p14="http://schemas.microsoft.com/office/powerpoint/2010/main" val="2148925883"/>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3CC92A7C-6A58-4E58-B13D-BD8BAEA6D2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3" name="Group 1032">
            <a:extLst>
              <a:ext uri="{FF2B5EF4-FFF2-40B4-BE49-F238E27FC236}">
                <a16:creationId xmlns:a16="http://schemas.microsoft.com/office/drawing/2014/main" id="{BE28EF24-9AAC-46CE-915B-C3513A9786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034" name="Freeform 11">
              <a:extLst>
                <a:ext uri="{FF2B5EF4-FFF2-40B4-BE49-F238E27FC236}">
                  <a16:creationId xmlns:a16="http://schemas.microsoft.com/office/drawing/2014/main" id="{22A4915C-5BAE-4EF1-98D9-80B7ACCCE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035" name="Freeform 12">
              <a:extLst>
                <a:ext uri="{FF2B5EF4-FFF2-40B4-BE49-F238E27FC236}">
                  <a16:creationId xmlns:a16="http://schemas.microsoft.com/office/drawing/2014/main" id="{F4633A4E-2C66-4250-AAF4-88BFB27145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036" name="Freeform 13">
              <a:extLst>
                <a:ext uri="{FF2B5EF4-FFF2-40B4-BE49-F238E27FC236}">
                  <a16:creationId xmlns:a16="http://schemas.microsoft.com/office/drawing/2014/main" id="{D946C36C-F30A-469F-9887-FD626B588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037" name="Freeform 14">
              <a:extLst>
                <a:ext uri="{FF2B5EF4-FFF2-40B4-BE49-F238E27FC236}">
                  <a16:creationId xmlns:a16="http://schemas.microsoft.com/office/drawing/2014/main" id="{453195CD-75B2-44EB-AE90-2F3CB86B16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038" name="Freeform 15">
              <a:extLst>
                <a:ext uri="{FF2B5EF4-FFF2-40B4-BE49-F238E27FC236}">
                  <a16:creationId xmlns:a16="http://schemas.microsoft.com/office/drawing/2014/main" id="{D358E0A7-46FF-4777-8BB6-7F869F3A6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039" name="Freeform 16">
              <a:extLst>
                <a:ext uri="{FF2B5EF4-FFF2-40B4-BE49-F238E27FC236}">
                  <a16:creationId xmlns:a16="http://schemas.microsoft.com/office/drawing/2014/main" id="{7448C2A2-1FD8-456F-B43C-10C95E72F5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040" name="Freeform 17">
              <a:extLst>
                <a:ext uri="{FF2B5EF4-FFF2-40B4-BE49-F238E27FC236}">
                  <a16:creationId xmlns:a16="http://schemas.microsoft.com/office/drawing/2014/main" id="{98CFDE0C-EB8B-4A76-AA76-E37E285A9D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041" name="Freeform 18">
              <a:extLst>
                <a:ext uri="{FF2B5EF4-FFF2-40B4-BE49-F238E27FC236}">
                  <a16:creationId xmlns:a16="http://schemas.microsoft.com/office/drawing/2014/main" id="{E638037C-E45E-431C-B053-DA572B4466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042" name="Freeform 19">
              <a:extLst>
                <a:ext uri="{FF2B5EF4-FFF2-40B4-BE49-F238E27FC236}">
                  <a16:creationId xmlns:a16="http://schemas.microsoft.com/office/drawing/2014/main" id="{B62D87FA-4675-41EE-96E5-5F7D9A8091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043" name="Freeform 20">
              <a:extLst>
                <a:ext uri="{FF2B5EF4-FFF2-40B4-BE49-F238E27FC236}">
                  <a16:creationId xmlns:a16="http://schemas.microsoft.com/office/drawing/2014/main" id="{8584ED54-D08D-4121-A2D6-90AD77B24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044" name="Freeform 21">
              <a:extLst>
                <a:ext uri="{FF2B5EF4-FFF2-40B4-BE49-F238E27FC236}">
                  <a16:creationId xmlns:a16="http://schemas.microsoft.com/office/drawing/2014/main" id="{C5B0EDA2-D009-4AAE-BC70-2B8183AF89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045" name="Freeform 22">
              <a:extLst>
                <a:ext uri="{FF2B5EF4-FFF2-40B4-BE49-F238E27FC236}">
                  <a16:creationId xmlns:a16="http://schemas.microsoft.com/office/drawing/2014/main" id="{0DABB3EA-C682-4AB4-89E3-F738C3BFC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sp>
        <p:nvSpPr>
          <p:cNvPr id="3" name="Subtitle 2">
            <a:extLst>
              <a:ext uri="{FF2B5EF4-FFF2-40B4-BE49-F238E27FC236}">
                <a16:creationId xmlns:a16="http://schemas.microsoft.com/office/drawing/2014/main" id="{4757587C-F9D8-4C40-B26E-104E9D6DB168}"/>
              </a:ext>
            </a:extLst>
          </p:cNvPr>
          <p:cNvSpPr>
            <a:spLocks noGrp="1"/>
          </p:cNvSpPr>
          <p:nvPr>
            <p:ph type="subTitle" idx="1"/>
          </p:nvPr>
        </p:nvSpPr>
        <p:spPr>
          <a:xfrm>
            <a:off x="2674726" y="3423042"/>
            <a:ext cx="8915399" cy="2716883"/>
          </a:xfrm>
        </p:spPr>
        <p:txBody>
          <a:bodyPr>
            <a:noAutofit/>
          </a:bodyPr>
          <a:lstStyle/>
          <a:p>
            <a:pPr>
              <a:lnSpc>
                <a:spcPct val="90000"/>
              </a:lnSpc>
            </a:pPr>
            <a:r>
              <a:rPr lang="en-US" sz="2800" b="1" dirty="0"/>
              <a:t>Team ID: 19437</a:t>
            </a:r>
          </a:p>
          <a:p>
            <a:pPr>
              <a:lnSpc>
                <a:spcPct val="90000"/>
              </a:lnSpc>
            </a:pPr>
            <a:r>
              <a:rPr lang="en-US" sz="2800" b="1" dirty="0"/>
              <a:t>Team Name: Team Avengers</a:t>
            </a:r>
          </a:p>
          <a:p>
            <a:pPr>
              <a:lnSpc>
                <a:spcPct val="90000"/>
              </a:lnSpc>
            </a:pPr>
            <a:r>
              <a:rPr lang="en-US" sz="2800" b="1" dirty="0"/>
              <a:t>No. of Members: 6</a:t>
            </a:r>
          </a:p>
          <a:p>
            <a:pPr>
              <a:lnSpc>
                <a:spcPct val="90000"/>
              </a:lnSpc>
            </a:pPr>
            <a:r>
              <a:rPr lang="en-US" sz="2800" b="1" dirty="0"/>
              <a:t>Team Leader Name: Suraksha Rajagopalan</a:t>
            </a:r>
          </a:p>
          <a:p>
            <a:pPr>
              <a:lnSpc>
                <a:spcPct val="90000"/>
              </a:lnSpc>
            </a:pPr>
            <a:r>
              <a:rPr lang="en-US" sz="2800" b="1" dirty="0"/>
              <a:t>Problem Statement ID: PK854</a:t>
            </a:r>
          </a:p>
        </p:txBody>
      </p:sp>
      <p:grpSp>
        <p:nvGrpSpPr>
          <p:cNvPr id="1047" name="Group 1046">
            <a:extLst>
              <a:ext uri="{FF2B5EF4-FFF2-40B4-BE49-F238E27FC236}">
                <a16:creationId xmlns:a16="http://schemas.microsoft.com/office/drawing/2014/main" id="{455AD17B-B3F7-4D05-8FA5-6493F2CBA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1048" name="Freeform 27">
              <a:extLst>
                <a:ext uri="{FF2B5EF4-FFF2-40B4-BE49-F238E27FC236}">
                  <a16:creationId xmlns:a16="http://schemas.microsoft.com/office/drawing/2014/main" id="{B96F8D32-B863-4FAD-974E-FEC8D87524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049" name="Freeform 28">
              <a:extLst>
                <a:ext uri="{FF2B5EF4-FFF2-40B4-BE49-F238E27FC236}">
                  <a16:creationId xmlns:a16="http://schemas.microsoft.com/office/drawing/2014/main" id="{992A048B-63EE-41EA-91CF-68B186A91C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050" name="Freeform 29">
              <a:extLst>
                <a:ext uri="{FF2B5EF4-FFF2-40B4-BE49-F238E27FC236}">
                  <a16:creationId xmlns:a16="http://schemas.microsoft.com/office/drawing/2014/main" id="{BAB9D9BE-A169-4344-B592-657BA18C3B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051" name="Freeform 30">
              <a:extLst>
                <a:ext uri="{FF2B5EF4-FFF2-40B4-BE49-F238E27FC236}">
                  <a16:creationId xmlns:a16="http://schemas.microsoft.com/office/drawing/2014/main" id="{F0D83F40-BD05-4F3B-A67A-0E39072744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052" name="Freeform 31">
              <a:extLst>
                <a:ext uri="{FF2B5EF4-FFF2-40B4-BE49-F238E27FC236}">
                  <a16:creationId xmlns:a16="http://schemas.microsoft.com/office/drawing/2014/main" id="{F6DF37C0-E9F2-4D87-B6DC-A5C0251089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053" name="Freeform 32">
              <a:extLst>
                <a:ext uri="{FF2B5EF4-FFF2-40B4-BE49-F238E27FC236}">
                  <a16:creationId xmlns:a16="http://schemas.microsoft.com/office/drawing/2014/main" id="{D1A4E04D-137A-40D0-97B2-CCD94E38EA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054" name="Freeform 33">
              <a:extLst>
                <a:ext uri="{FF2B5EF4-FFF2-40B4-BE49-F238E27FC236}">
                  <a16:creationId xmlns:a16="http://schemas.microsoft.com/office/drawing/2014/main" id="{FDE9DA00-36D7-45AF-BFE3-6B2407BB2D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055" name="Freeform 34">
              <a:extLst>
                <a:ext uri="{FF2B5EF4-FFF2-40B4-BE49-F238E27FC236}">
                  <a16:creationId xmlns:a16="http://schemas.microsoft.com/office/drawing/2014/main" id="{CD78AA11-D71F-4734-97DD-EAABD61EAC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056" name="Freeform 35">
              <a:extLst>
                <a:ext uri="{FF2B5EF4-FFF2-40B4-BE49-F238E27FC236}">
                  <a16:creationId xmlns:a16="http://schemas.microsoft.com/office/drawing/2014/main" id="{231073E1-6D36-4D35-9574-BFF0BE32C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057" name="Freeform 36">
              <a:extLst>
                <a:ext uri="{FF2B5EF4-FFF2-40B4-BE49-F238E27FC236}">
                  <a16:creationId xmlns:a16="http://schemas.microsoft.com/office/drawing/2014/main" id="{9FF5CEF9-5243-4286-BBFD-C6D18F703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058" name="Freeform 37">
              <a:extLst>
                <a:ext uri="{FF2B5EF4-FFF2-40B4-BE49-F238E27FC236}">
                  <a16:creationId xmlns:a16="http://schemas.microsoft.com/office/drawing/2014/main" id="{3987C798-9007-4905-A4D2-F6B7778E54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059" name="Freeform 38">
              <a:extLst>
                <a:ext uri="{FF2B5EF4-FFF2-40B4-BE49-F238E27FC236}">
                  <a16:creationId xmlns:a16="http://schemas.microsoft.com/office/drawing/2014/main" id="{914CF9AC-68D2-4433-9A54-DD1C15C34E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061" name="Rectangle 1060">
            <a:extLst>
              <a:ext uri="{FF2B5EF4-FFF2-40B4-BE49-F238E27FC236}">
                <a16:creationId xmlns:a16="http://schemas.microsoft.com/office/drawing/2014/main" id="{B73365D6-A648-4720-8CD8-4C4EAECA10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pic>
        <p:nvPicPr>
          <p:cNvPr id="1026" name="Picture 2" descr="Smart India Hackathon 2022">
            <a:extLst>
              <a:ext uri="{FF2B5EF4-FFF2-40B4-BE49-F238E27FC236}">
                <a16:creationId xmlns:a16="http://schemas.microsoft.com/office/drawing/2014/main" id="{665D0A75-AE45-4186-85A0-4C0372CEC90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073139" y="228600"/>
            <a:ext cx="5536918" cy="2505456"/>
          </a:xfrm>
          <a:prstGeom prst="rect">
            <a:avLst/>
          </a:prstGeom>
          <a:noFill/>
          <a:extLst>
            <a:ext uri="{909E8E84-426E-40DD-AFC4-6F175D3DCCD1}">
              <a14:hiddenFill xmlns:a14="http://schemas.microsoft.com/office/drawing/2010/main">
                <a:solidFill>
                  <a:srgbClr val="FFFFFF"/>
                </a:solidFill>
              </a14:hiddenFill>
            </a:ext>
          </a:extLst>
        </p:spPr>
      </p:pic>
      <p:sp>
        <p:nvSpPr>
          <p:cNvPr id="1063" name="Freeform 33">
            <a:extLst>
              <a:ext uri="{FF2B5EF4-FFF2-40B4-BE49-F238E27FC236}">
                <a16:creationId xmlns:a16="http://schemas.microsoft.com/office/drawing/2014/main" id="{186DB3B2-CEAC-4F62-A76F-B1FA76714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588986"/>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Tree>
    <p:extLst>
      <p:ext uri="{BB962C8B-B14F-4D97-AF65-F5344CB8AC3E}">
        <p14:creationId xmlns:p14="http://schemas.microsoft.com/office/powerpoint/2010/main" val="9634878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6AFB4-0139-45C2-8100-E6F869C70A6D}"/>
              </a:ext>
            </a:extLst>
          </p:cNvPr>
          <p:cNvSpPr>
            <a:spLocks noGrp="1"/>
          </p:cNvSpPr>
          <p:nvPr>
            <p:ph type="title"/>
          </p:nvPr>
        </p:nvSpPr>
        <p:spPr>
          <a:xfrm>
            <a:off x="1593587" y="424085"/>
            <a:ext cx="7189519" cy="1280890"/>
          </a:xfrm>
        </p:spPr>
        <p:txBody>
          <a:bodyPr/>
          <a:lstStyle/>
          <a:p>
            <a:r>
              <a:rPr lang="en-US" sz="4000" dirty="0"/>
              <a:t>Details</a:t>
            </a:r>
            <a:r>
              <a:rPr lang="en-US" dirty="0"/>
              <a:t> of all Team Members</a:t>
            </a:r>
          </a:p>
        </p:txBody>
      </p:sp>
      <p:graphicFrame>
        <p:nvGraphicFramePr>
          <p:cNvPr id="4" name="Table 4">
            <a:extLst>
              <a:ext uri="{FF2B5EF4-FFF2-40B4-BE49-F238E27FC236}">
                <a16:creationId xmlns:a16="http://schemas.microsoft.com/office/drawing/2014/main" id="{13F0AFBA-FC3B-4CBB-8A43-1BF24A10CE88}"/>
              </a:ext>
            </a:extLst>
          </p:cNvPr>
          <p:cNvGraphicFramePr>
            <a:graphicFrameLocks noGrp="1"/>
          </p:cNvGraphicFramePr>
          <p:nvPr>
            <p:extLst>
              <p:ext uri="{D42A27DB-BD31-4B8C-83A1-F6EECF244321}">
                <p14:modId xmlns:p14="http://schemas.microsoft.com/office/powerpoint/2010/main" val="3370200553"/>
              </p:ext>
            </p:extLst>
          </p:nvPr>
        </p:nvGraphicFramePr>
        <p:xfrm>
          <a:off x="1398588" y="1704975"/>
          <a:ext cx="9931400" cy="4513897"/>
        </p:xfrm>
        <a:graphic>
          <a:graphicData uri="http://schemas.openxmlformats.org/drawingml/2006/table">
            <a:tbl>
              <a:tblPr firstRow="1" bandRow="1">
                <a:tableStyleId>{5C22544A-7EE6-4342-B048-85BDC9FD1C3A}</a:tableStyleId>
              </a:tblPr>
              <a:tblGrid>
                <a:gridCol w="673100">
                  <a:extLst>
                    <a:ext uri="{9D8B030D-6E8A-4147-A177-3AD203B41FA5}">
                      <a16:colId xmlns:a16="http://schemas.microsoft.com/office/drawing/2014/main" val="100938959"/>
                    </a:ext>
                  </a:extLst>
                </a:gridCol>
                <a:gridCol w="3057525">
                  <a:extLst>
                    <a:ext uri="{9D8B030D-6E8A-4147-A177-3AD203B41FA5}">
                      <a16:colId xmlns:a16="http://schemas.microsoft.com/office/drawing/2014/main" val="966391163"/>
                    </a:ext>
                  </a:extLst>
                </a:gridCol>
                <a:gridCol w="3300412">
                  <a:extLst>
                    <a:ext uri="{9D8B030D-6E8A-4147-A177-3AD203B41FA5}">
                      <a16:colId xmlns:a16="http://schemas.microsoft.com/office/drawing/2014/main" val="1087756063"/>
                    </a:ext>
                  </a:extLst>
                </a:gridCol>
                <a:gridCol w="2900363">
                  <a:extLst>
                    <a:ext uri="{9D8B030D-6E8A-4147-A177-3AD203B41FA5}">
                      <a16:colId xmlns:a16="http://schemas.microsoft.com/office/drawing/2014/main" val="3527875965"/>
                    </a:ext>
                  </a:extLst>
                </a:gridCol>
              </a:tblGrid>
              <a:tr h="423862">
                <a:tc>
                  <a:txBody>
                    <a:bodyPr/>
                    <a:lstStyle/>
                    <a:p>
                      <a:pPr algn="ctr"/>
                      <a:r>
                        <a:rPr lang="en-US" dirty="0"/>
                        <a:t>SN</a:t>
                      </a:r>
                    </a:p>
                  </a:txBody>
                  <a:tcPr/>
                </a:tc>
                <a:tc>
                  <a:txBody>
                    <a:bodyPr/>
                    <a:lstStyle/>
                    <a:p>
                      <a:pPr algn="ctr"/>
                      <a:r>
                        <a:rPr lang="en-US" dirty="0"/>
                        <a:t>Team Member Name</a:t>
                      </a:r>
                    </a:p>
                  </a:txBody>
                  <a:tcPr/>
                </a:tc>
                <a:tc>
                  <a:txBody>
                    <a:bodyPr/>
                    <a:lstStyle/>
                    <a:p>
                      <a:pPr algn="ctr"/>
                      <a:r>
                        <a:rPr lang="en-US" dirty="0"/>
                        <a:t>Role</a:t>
                      </a:r>
                    </a:p>
                  </a:txBody>
                  <a:tcPr/>
                </a:tc>
                <a:tc>
                  <a:txBody>
                    <a:bodyPr/>
                    <a:lstStyle/>
                    <a:p>
                      <a:pPr algn="ctr"/>
                      <a:r>
                        <a:rPr lang="en-US" dirty="0"/>
                        <a:t>College Passing Year</a:t>
                      </a:r>
                    </a:p>
                  </a:txBody>
                  <a:tcPr/>
                </a:tc>
                <a:extLst>
                  <a:ext uri="{0D108BD9-81ED-4DB2-BD59-A6C34878D82A}">
                    <a16:rowId xmlns:a16="http://schemas.microsoft.com/office/drawing/2014/main" val="3001014953"/>
                  </a:ext>
                </a:extLst>
              </a:tr>
              <a:tr h="561975">
                <a:tc>
                  <a:txBody>
                    <a:bodyPr/>
                    <a:lstStyle/>
                    <a:p>
                      <a:r>
                        <a:rPr lang="en-US" dirty="0"/>
                        <a:t>1</a:t>
                      </a:r>
                    </a:p>
                  </a:txBody>
                  <a:tcPr/>
                </a:tc>
                <a:tc>
                  <a:txBody>
                    <a:bodyPr/>
                    <a:lstStyle/>
                    <a:p>
                      <a:r>
                        <a:rPr lang="en-US" dirty="0"/>
                        <a:t>Suraksha Rajagopalan</a:t>
                      </a:r>
                    </a:p>
                  </a:txBody>
                  <a:tcPr/>
                </a:tc>
                <a:tc>
                  <a:txBody>
                    <a:bodyPr/>
                    <a:lstStyle/>
                    <a:p>
                      <a:r>
                        <a:rPr lang="en-US" dirty="0"/>
                        <a:t>Team Leader</a:t>
                      </a:r>
                    </a:p>
                  </a:txBody>
                  <a:tcPr/>
                </a:tc>
                <a:tc>
                  <a:txBody>
                    <a:bodyPr/>
                    <a:lstStyle/>
                    <a:p>
                      <a:r>
                        <a:rPr lang="en-US" dirty="0"/>
                        <a:t>2025</a:t>
                      </a:r>
                    </a:p>
                  </a:txBody>
                  <a:tcPr/>
                </a:tc>
                <a:extLst>
                  <a:ext uri="{0D108BD9-81ED-4DB2-BD59-A6C34878D82A}">
                    <a16:rowId xmlns:a16="http://schemas.microsoft.com/office/drawing/2014/main" val="3272063868"/>
                  </a:ext>
                </a:extLst>
              </a:tr>
              <a:tr h="561975">
                <a:tc>
                  <a:txBody>
                    <a:bodyPr/>
                    <a:lstStyle/>
                    <a:p>
                      <a:r>
                        <a:rPr lang="en-US" dirty="0"/>
                        <a:t>2</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Gajji Mohit Yadav</a:t>
                      </a:r>
                      <a:endParaRPr lang="en-IN" sz="1800" kern="1200" dirty="0">
                        <a:solidFill>
                          <a:schemeClr val="dk1"/>
                        </a:solidFill>
                        <a:effectLst/>
                        <a:latin typeface="+mn-lt"/>
                        <a:ea typeface="+mn-ea"/>
                        <a:cs typeface="+mn-cs"/>
                      </a:endParaRPr>
                    </a:p>
                  </a:txBody>
                  <a:tcPr/>
                </a:tc>
                <a:tc>
                  <a:txBody>
                    <a:bodyPr/>
                    <a:lstStyle/>
                    <a:p>
                      <a:r>
                        <a:rPr lang="en-US" dirty="0"/>
                        <a:t>Team Member</a:t>
                      </a:r>
                    </a:p>
                  </a:txBody>
                  <a:tcPr/>
                </a:tc>
                <a:tc>
                  <a:txBody>
                    <a:bodyPr/>
                    <a:lstStyle/>
                    <a:p>
                      <a:r>
                        <a:rPr lang="en-US" dirty="0"/>
                        <a:t>2025</a:t>
                      </a:r>
                    </a:p>
                  </a:txBody>
                  <a:tcPr/>
                </a:tc>
                <a:extLst>
                  <a:ext uri="{0D108BD9-81ED-4DB2-BD59-A6C34878D82A}">
                    <a16:rowId xmlns:a16="http://schemas.microsoft.com/office/drawing/2014/main" val="2617613052"/>
                  </a:ext>
                </a:extLst>
              </a:tr>
              <a:tr h="561975">
                <a:tc>
                  <a:txBody>
                    <a:bodyPr/>
                    <a:lstStyle/>
                    <a:p>
                      <a:r>
                        <a:rPr lang="en-US" dirty="0"/>
                        <a:t>3</a:t>
                      </a:r>
                    </a:p>
                  </a:txBody>
                  <a:tcPr/>
                </a:tc>
                <a:tc>
                  <a:txBody>
                    <a:bodyPr/>
                    <a:lstStyle/>
                    <a:p>
                      <a:r>
                        <a:rPr lang="en-US" sz="1800" kern="1200" dirty="0">
                          <a:solidFill>
                            <a:schemeClr val="dk1"/>
                          </a:solidFill>
                          <a:effectLst/>
                          <a:latin typeface="+mn-lt"/>
                          <a:ea typeface="+mn-ea"/>
                          <a:cs typeface="+mn-cs"/>
                        </a:rPr>
                        <a:t>Pranav Krishna U</a:t>
                      </a:r>
                      <a:endParaRPr lang="en-US" dirty="0"/>
                    </a:p>
                  </a:txBody>
                  <a:tcPr/>
                </a:tc>
                <a:tc>
                  <a:txBody>
                    <a:bodyPr/>
                    <a:lstStyle/>
                    <a:p>
                      <a:r>
                        <a:rPr lang="en-US" dirty="0"/>
                        <a:t>Team Member</a:t>
                      </a:r>
                    </a:p>
                  </a:txBody>
                  <a:tcPr/>
                </a:tc>
                <a:tc>
                  <a:txBody>
                    <a:bodyPr/>
                    <a:lstStyle/>
                    <a:p>
                      <a:r>
                        <a:rPr lang="en-US" dirty="0"/>
                        <a:t>2025</a:t>
                      </a:r>
                    </a:p>
                  </a:txBody>
                  <a:tcPr/>
                </a:tc>
                <a:extLst>
                  <a:ext uri="{0D108BD9-81ED-4DB2-BD59-A6C34878D82A}">
                    <a16:rowId xmlns:a16="http://schemas.microsoft.com/office/drawing/2014/main" val="3732942209"/>
                  </a:ext>
                </a:extLst>
              </a:tr>
              <a:tr h="561975">
                <a:tc>
                  <a:txBody>
                    <a:bodyPr/>
                    <a:lstStyle/>
                    <a:p>
                      <a:r>
                        <a:rPr lang="en-US" dirty="0"/>
                        <a:t>4</a:t>
                      </a:r>
                    </a:p>
                  </a:txBody>
                  <a:tcPr/>
                </a:tc>
                <a:tc>
                  <a:txBody>
                    <a:bodyPr/>
                    <a:lstStyle/>
                    <a:p>
                      <a:r>
                        <a:rPr lang="en-US" sz="1800" kern="1200" dirty="0">
                          <a:solidFill>
                            <a:schemeClr val="dk1"/>
                          </a:solidFill>
                          <a:effectLst/>
                          <a:latin typeface="+mn-lt"/>
                          <a:ea typeface="+mn-ea"/>
                          <a:cs typeface="+mn-cs"/>
                        </a:rPr>
                        <a:t>Rohit Rajesh Nair</a:t>
                      </a:r>
                      <a:endParaRPr lang="en-US" dirty="0"/>
                    </a:p>
                  </a:txBody>
                  <a:tcPr/>
                </a:tc>
                <a:tc>
                  <a:txBody>
                    <a:bodyPr/>
                    <a:lstStyle/>
                    <a:p>
                      <a:r>
                        <a:rPr lang="en-US" dirty="0"/>
                        <a:t>Team Member</a:t>
                      </a:r>
                    </a:p>
                  </a:txBody>
                  <a:tcPr/>
                </a:tc>
                <a:tc>
                  <a:txBody>
                    <a:bodyPr/>
                    <a:lstStyle/>
                    <a:p>
                      <a:r>
                        <a:rPr lang="en-US" dirty="0"/>
                        <a:t>2025</a:t>
                      </a:r>
                    </a:p>
                  </a:txBody>
                  <a:tcPr/>
                </a:tc>
                <a:extLst>
                  <a:ext uri="{0D108BD9-81ED-4DB2-BD59-A6C34878D82A}">
                    <a16:rowId xmlns:a16="http://schemas.microsoft.com/office/drawing/2014/main" val="2088285779"/>
                  </a:ext>
                </a:extLst>
              </a:tr>
              <a:tr h="561975">
                <a:tc>
                  <a:txBody>
                    <a:bodyPr/>
                    <a:lstStyle/>
                    <a:p>
                      <a:r>
                        <a:rPr lang="en-US" dirty="0"/>
                        <a:t>5</a:t>
                      </a:r>
                    </a:p>
                  </a:txBody>
                  <a:tcPr/>
                </a:tc>
                <a:tc>
                  <a:txBody>
                    <a:bodyPr/>
                    <a:lstStyle/>
                    <a:p>
                      <a:r>
                        <a:rPr lang="en-US" sz="1800" kern="1200" dirty="0">
                          <a:solidFill>
                            <a:schemeClr val="dk1"/>
                          </a:solidFill>
                          <a:effectLst/>
                          <a:latin typeface="+mn-lt"/>
                          <a:ea typeface="+mn-ea"/>
                          <a:cs typeface="+mn-cs"/>
                        </a:rPr>
                        <a:t>Nambiar </a:t>
                      </a:r>
                      <a:r>
                        <a:rPr lang="en-US" sz="1800" kern="1200" dirty="0" err="1">
                          <a:solidFill>
                            <a:schemeClr val="dk1"/>
                          </a:solidFill>
                          <a:effectLst/>
                          <a:latin typeface="+mn-lt"/>
                          <a:ea typeface="+mn-ea"/>
                          <a:cs typeface="+mn-cs"/>
                        </a:rPr>
                        <a:t>Krishnendu</a:t>
                      </a:r>
                      <a:r>
                        <a:rPr lang="en-US" sz="1800" kern="1200" dirty="0">
                          <a:solidFill>
                            <a:schemeClr val="dk1"/>
                          </a:solidFill>
                          <a:effectLst/>
                          <a:latin typeface="+mn-lt"/>
                          <a:ea typeface="+mn-ea"/>
                          <a:cs typeface="+mn-cs"/>
                        </a:rPr>
                        <a:t> Radhakrishnan</a:t>
                      </a:r>
                      <a:endParaRPr lang="en-US" dirty="0"/>
                    </a:p>
                  </a:txBody>
                  <a:tcPr/>
                </a:tc>
                <a:tc>
                  <a:txBody>
                    <a:bodyPr/>
                    <a:lstStyle/>
                    <a:p>
                      <a:r>
                        <a:rPr lang="en-US" dirty="0"/>
                        <a:t>Team Member</a:t>
                      </a:r>
                    </a:p>
                  </a:txBody>
                  <a:tcPr/>
                </a:tc>
                <a:tc>
                  <a:txBody>
                    <a:bodyPr/>
                    <a:lstStyle/>
                    <a:p>
                      <a:r>
                        <a:rPr lang="en-US" dirty="0"/>
                        <a:t>2025</a:t>
                      </a:r>
                    </a:p>
                  </a:txBody>
                  <a:tcPr/>
                </a:tc>
                <a:extLst>
                  <a:ext uri="{0D108BD9-81ED-4DB2-BD59-A6C34878D82A}">
                    <a16:rowId xmlns:a16="http://schemas.microsoft.com/office/drawing/2014/main" val="1847875291"/>
                  </a:ext>
                </a:extLst>
              </a:tr>
              <a:tr h="561975">
                <a:tc>
                  <a:txBody>
                    <a:bodyPr/>
                    <a:lstStyle/>
                    <a:p>
                      <a:r>
                        <a:rPr lang="en-US" dirty="0"/>
                        <a:t>6</a:t>
                      </a:r>
                    </a:p>
                  </a:txBody>
                  <a:tcPr/>
                </a:tc>
                <a:tc>
                  <a:txBody>
                    <a:bodyPr/>
                    <a:lstStyle/>
                    <a:p>
                      <a:r>
                        <a:rPr lang="en-US" sz="1800" kern="1200" dirty="0">
                          <a:solidFill>
                            <a:schemeClr val="dk1"/>
                          </a:solidFill>
                          <a:effectLst/>
                          <a:latin typeface="+mn-lt"/>
                          <a:ea typeface="+mn-ea"/>
                          <a:cs typeface="+mn-cs"/>
                        </a:rPr>
                        <a:t>Lekha Sathvik Devabathini</a:t>
                      </a:r>
                      <a:endParaRPr lang="en-US" dirty="0"/>
                    </a:p>
                  </a:txBody>
                  <a:tcPr/>
                </a:tc>
                <a:tc>
                  <a:txBody>
                    <a:bodyPr/>
                    <a:lstStyle/>
                    <a:p>
                      <a:r>
                        <a:rPr lang="en-US" dirty="0"/>
                        <a:t>Team Member</a:t>
                      </a:r>
                    </a:p>
                  </a:txBody>
                  <a:tcPr/>
                </a:tc>
                <a:tc>
                  <a:txBody>
                    <a:bodyPr/>
                    <a:lstStyle/>
                    <a:p>
                      <a:r>
                        <a:rPr lang="en-US" dirty="0"/>
                        <a:t>2025</a:t>
                      </a:r>
                    </a:p>
                  </a:txBody>
                  <a:tcPr/>
                </a:tc>
                <a:extLst>
                  <a:ext uri="{0D108BD9-81ED-4DB2-BD59-A6C34878D82A}">
                    <a16:rowId xmlns:a16="http://schemas.microsoft.com/office/drawing/2014/main" val="3867218290"/>
                  </a:ext>
                </a:extLst>
              </a:tr>
              <a:tr h="561975">
                <a:tc>
                  <a:txBody>
                    <a:bodyPr/>
                    <a:lstStyle/>
                    <a:p>
                      <a:r>
                        <a:rPr lang="en-US" dirty="0"/>
                        <a:t>7</a:t>
                      </a:r>
                    </a:p>
                  </a:txBody>
                  <a:tcPr/>
                </a:tc>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814843159"/>
                  </a:ext>
                </a:extLst>
              </a:tr>
            </a:tbl>
          </a:graphicData>
        </a:graphic>
      </p:graphicFrame>
      <p:pic>
        <p:nvPicPr>
          <p:cNvPr id="5" name="Picture 2" descr="Smart India Hackathon 2022">
            <a:extLst>
              <a:ext uri="{FF2B5EF4-FFF2-40B4-BE49-F238E27FC236}">
                <a16:creationId xmlns:a16="http://schemas.microsoft.com/office/drawing/2014/main" id="{61430460-FB96-4A63-881E-7D64B1536B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0947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7129B-E8E9-4384-915A-DEE90D7092FB}"/>
              </a:ext>
            </a:extLst>
          </p:cNvPr>
          <p:cNvSpPr>
            <a:spLocks noGrp="1"/>
          </p:cNvSpPr>
          <p:nvPr>
            <p:ph type="title"/>
          </p:nvPr>
        </p:nvSpPr>
        <p:spPr/>
        <p:txBody>
          <a:bodyPr/>
          <a:lstStyle/>
          <a:p>
            <a:r>
              <a:rPr lang="en-US" dirty="0"/>
              <a:t>Idea Description (5 to 6 lines)</a:t>
            </a:r>
          </a:p>
        </p:txBody>
      </p:sp>
      <p:sp>
        <p:nvSpPr>
          <p:cNvPr id="3" name="Content Placeholder 2">
            <a:extLst>
              <a:ext uri="{FF2B5EF4-FFF2-40B4-BE49-F238E27FC236}">
                <a16:creationId xmlns:a16="http://schemas.microsoft.com/office/drawing/2014/main" id="{9A2499F1-1539-45AE-81EB-DDD8D6B1EACA}"/>
              </a:ext>
            </a:extLst>
          </p:cNvPr>
          <p:cNvSpPr>
            <a:spLocks noGrp="1"/>
          </p:cNvSpPr>
          <p:nvPr>
            <p:ph idx="1"/>
          </p:nvPr>
        </p:nvSpPr>
        <p:spPr/>
        <p:txBody>
          <a:bodyPr/>
          <a:lstStyle/>
          <a:p>
            <a:r>
              <a:rPr lang="en-US" dirty="0"/>
              <a:t>We used a decision tree classifier for the identification of the disorder dyslexia, In the writing part a picture of the child's handwriting is sent which produces the output whether the child is dyslexic or not. In the speaking part the child's pronunciation skills are being checked, the result is the difference between phonetics pronounced and the original sounding of the word. In the listening part we decided to dictate some words for the child and check how much are the typed words similar to the dictated words.</a:t>
            </a:r>
          </a:p>
        </p:txBody>
      </p:sp>
      <p:pic>
        <p:nvPicPr>
          <p:cNvPr id="4" name="Picture 2" descr="Smart India Hackathon 2022">
            <a:extLst>
              <a:ext uri="{FF2B5EF4-FFF2-40B4-BE49-F238E27FC236}">
                <a16:creationId xmlns:a16="http://schemas.microsoft.com/office/drawing/2014/main" id="{3E34EE0E-50C5-424C-A218-CA80D51FEC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4946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A5AA2-8F36-4D6D-8C8F-953CB31844CB}"/>
              </a:ext>
            </a:extLst>
          </p:cNvPr>
          <p:cNvSpPr>
            <a:spLocks noGrp="1"/>
          </p:cNvSpPr>
          <p:nvPr>
            <p:ph type="title"/>
          </p:nvPr>
        </p:nvSpPr>
        <p:spPr>
          <a:xfrm>
            <a:off x="2592925" y="624110"/>
            <a:ext cx="6051013" cy="1280890"/>
          </a:xfrm>
        </p:spPr>
        <p:txBody>
          <a:bodyPr>
            <a:normAutofit fontScale="90000"/>
          </a:bodyPr>
          <a:lstStyle/>
          <a:p>
            <a:r>
              <a:rPr lang="en-US" dirty="0"/>
              <a:t>Innovative</a:t>
            </a:r>
            <a:r>
              <a:rPr lang="en-US" sz="4000" dirty="0"/>
              <a:t> Idea Solution (50 Words)</a:t>
            </a:r>
          </a:p>
        </p:txBody>
      </p:sp>
      <p:sp>
        <p:nvSpPr>
          <p:cNvPr id="3" name="Content Placeholder 2">
            <a:extLst>
              <a:ext uri="{FF2B5EF4-FFF2-40B4-BE49-F238E27FC236}">
                <a16:creationId xmlns:a16="http://schemas.microsoft.com/office/drawing/2014/main" id="{732D0F3C-B1AE-4135-806F-5A2503399C66}"/>
              </a:ext>
            </a:extLst>
          </p:cNvPr>
          <p:cNvSpPr>
            <a:spLocks noGrp="1"/>
          </p:cNvSpPr>
          <p:nvPr>
            <p:ph idx="1"/>
          </p:nvPr>
        </p:nvSpPr>
        <p:spPr/>
        <p:txBody>
          <a:bodyPr/>
          <a:lstStyle/>
          <a:p>
            <a:r>
              <a:rPr lang="en-US" dirty="0"/>
              <a:t>We used a decision tree classifier which has a accuracy of 95% for the identification of the disorder dyslexia, Since dyslexia is a learning disorder we divided the text into 3 parts to check the writing, speaking and listening capability of the child. In the writing part a picture of the child's handwriting is sent, now using computer vision we converted a handwritten text into a computerized text, for which the spelling, context, grammar and phonetics accuracy is checked the output tells whether the child is dyslexic or not. In the speaking part the child's pronunciation skills are being checked, the result is the phonetics pronounced and the original sounding of the word. In the listening part we decided to dictate some words for the child and check how much are the typed words similar to the dictated words.</a:t>
            </a:r>
          </a:p>
        </p:txBody>
      </p:sp>
      <p:pic>
        <p:nvPicPr>
          <p:cNvPr id="4" name="Picture 2" descr="Smart India Hackathon 2022">
            <a:extLst>
              <a:ext uri="{FF2B5EF4-FFF2-40B4-BE49-F238E27FC236}">
                <a16:creationId xmlns:a16="http://schemas.microsoft.com/office/drawing/2014/main" id="{9FE4E6FB-E5FF-4573-9BFE-4EC6403DA2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2410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A5AA2-8F36-4D6D-8C8F-953CB31844CB}"/>
              </a:ext>
            </a:extLst>
          </p:cNvPr>
          <p:cNvSpPr>
            <a:spLocks noGrp="1"/>
          </p:cNvSpPr>
          <p:nvPr>
            <p:ph type="title"/>
          </p:nvPr>
        </p:nvSpPr>
        <p:spPr>
          <a:xfrm>
            <a:off x="2592925" y="624110"/>
            <a:ext cx="6808250" cy="1280890"/>
          </a:xfrm>
        </p:spPr>
        <p:txBody>
          <a:bodyPr>
            <a:normAutofit/>
          </a:bodyPr>
          <a:lstStyle/>
          <a:p>
            <a:r>
              <a:rPr lang="en-US" dirty="0"/>
              <a:t>Solution Architecture </a:t>
            </a:r>
            <a:endParaRPr lang="en-US" sz="4000" dirty="0"/>
          </a:p>
        </p:txBody>
      </p:sp>
      <p:pic>
        <p:nvPicPr>
          <p:cNvPr id="4" name="Picture 2" descr="Smart India Hackathon 2022">
            <a:extLst>
              <a:ext uri="{FF2B5EF4-FFF2-40B4-BE49-F238E27FC236}">
                <a16:creationId xmlns:a16="http://schemas.microsoft.com/office/drawing/2014/main" id="{9FE4E6FB-E5FF-4573-9BFE-4EC6403DA2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AC8A590C-ACF5-C8A3-5D08-8D820D1E7173}"/>
              </a:ext>
            </a:extLst>
          </p:cNvPr>
          <p:cNvPicPr>
            <a:picLocks noChangeAspect="1"/>
          </p:cNvPicPr>
          <p:nvPr/>
        </p:nvPicPr>
        <p:blipFill>
          <a:blip r:embed="rId3"/>
          <a:stretch>
            <a:fillRect/>
          </a:stretch>
        </p:blipFill>
        <p:spPr>
          <a:xfrm>
            <a:off x="2063704" y="1319425"/>
            <a:ext cx="8064591" cy="5264519"/>
          </a:xfrm>
          <a:prstGeom prst="rect">
            <a:avLst/>
          </a:prstGeom>
        </p:spPr>
      </p:pic>
    </p:spTree>
    <p:extLst>
      <p:ext uri="{BB962C8B-B14F-4D97-AF65-F5344CB8AC3E}">
        <p14:creationId xmlns:p14="http://schemas.microsoft.com/office/powerpoint/2010/main" val="2907622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A5AA2-8F36-4D6D-8C8F-953CB31844CB}"/>
              </a:ext>
            </a:extLst>
          </p:cNvPr>
          <p:cNvSpPr>
            <a:spLocks noGrp="1"/>
          </p:cNvSpPr>
          <p:nvPr>
            <p:ph type="title"/>
          </p:nvPr>
        </p:nvSpPr>
        <p:spPr>
          <a:xfrm>
            <a:off x="2592925" y="624110"/>
            <a:ext cx="6051013" cy="1280890"/>
          </a:xfrm>
        </p:spPr>
        <p:txBody>
          <a:bodyPr>
            <a:normAutofit/>
          </a:bodyPr>
          <a:lstStyle/>
          <a:p>
            <a:r>
              <a:rPr lang="en-US" dirty="0"/>
              <a:t>Technology Stack</a:t>
            </a:r>
            <a:endParaRPr lang="en-US" sz="4000" dirty="0"/>
          </a:p>
        </p:txBody>
      </p:sp>
      <p:sp>
        <p:nvSpPr>
          <p:cNvPr id="3" name="Content Placeholder 2">
            <a:extLst>
              <a:ext uri="{FF2B5EF4-FFF2-40B4-BE49-F238E27FC236}">
                <a16:creationId xmlns:a16="http://schemas.microsoft.com/office/drawing/2014/main" id="{732D0F3C-B1AE-4135-806F-5A2503399C66}"/>
              </a:ext>
            </a:extLst>
          </p:cNvPr>
          <p:cNvSpPr>
            <a:spLocks noGrp="1"/>
          </p:cNvSpPr>
          <p:nvPr>
            <p:ph idx="1"/>
          </p:nvPr>
        </p:nvSpPr>
        <p:spPr/>
        <p:txBody>
          <a:bodyPr>
            <a:normAutofit/>
          </a:bodyPr>
          <a:lstStyle/>
          <a:p>
            <a:r>
              <a:rPr lang="en-US" sz="2000" dirty="0"/>
              <a:t>The whole application is developed in Python Language</a:t>
            </a:r>
          </a:p>
          <a:p>
            <a:r>
              <a:rPr lang="en-US" sz="2000" dirty="0"/>
              <a:t>The frontend of the application is developed using </a:t>
            </a:r>
            <a:r>
              <a:rPr lang="en-US" sz="2000" dirty="0" err="1"/>
              <a:t>Streamlit</a:t>
            </a:r>
            <a:endParaRPr lang="en-US" sz="2000" dirty="0"/>
          </a:p>
          <a:p>
            <a:r>
              <a:rPr lang="en-US" sz="2000" dirty="0"/>
              <a:t>The text processing API’s used are </a:t>
            </a:r>
            <a:r>
              <a:rPr lang="en-US" sz="2000" dirty="0" err="1"/>
              <a:t>textblob</a:t>
            </a:r>
            <a:r>
              <a:rPr lang="en-US" sz="2000" dirty="0"/>
              <a:t>, </a:t>
            </a:r>
            <a:r>
              <a:rPr lang="en-US" sz="2000" dirty="0" err="1"/>
              <a:t>language_tool_python</a:t>
            </a:r>
            <a:r>
              <a:rPr lang="en-US" sz="2000" dirty="0"/>
              <a:t>, Abydos(phonetic analysis), </a:t>
            </a:r>
            <a:r>
              <a:rPr lang="en-US" sz="2000" dirty="0" err="1"/>
              <a:t>eng_to_ipa</a:t>
            </a:r>
            <a:r>
              <a:rPr lang="en-US" sz="2000" dirty="0"/>
              <a:t>(phonetic analysis), azure cognitive services.</a:t>
            </a:r>
          </a:p>
          <a:p>
            <a:r>
              <a:rPr lang="en-US" sz="2000" dirty="0"/>
              <a:t>For Computer vision Azure cognitive services are used.</a:t>
            </a:r>
          </a:p>
          <a:p>
            <a:r>
              <a:rPr lang="en-US" sz="2000" dirty="0" err="1"/>
              <a:t>Speech_recognition</a:t>
            </a:r>
            <a:r>
              <a:rPr lang="en-US" sz="2000" dirty="0"/>
              <a:t> library is used for speech-to-text.</a:t>
            </a:r>
          </a:p>
          <a:p>
            <a:r>
              <a:rPr lang="en-US" sz="2000" dirty="0"/>
              <a:t>For text to speech pyttsx3 is used.</a:t>
            </a:r>
          </a:p>
        </p:txBody>
      </p:sp>
      <p:pic>
        <p:nvPicPr>
          <p:cNvPr id="4" name="Picture 2" descr="Smart India Hackathon 2022">
            <a:extLst>
              <a:ext uri="{FF2B5EF4-FFF2-40B4-BE49-F238E27FC236}">
                <a16:creationId xmlns:a16="http://schemas.microsoft.com/office/drawing/2014/main" id="{9FE4E6FB-E5FF-4573-9BFE-4EC6403DA2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53343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9D375-5CE6-4500-9F28-762164714EEE}"/>
              </a:ext>
            </a:extLst>
          </p:cNvPr>
          <p:cNvSpPr>
            <a:spLocks noGrp="1"/>
          </p:cNvSpPr>
          <p:nvPr>
            <p:ph type="title"/>
          </p:nvPr>
        </p:nvSpPr>
        <p:spPr>
          <a:xfrm>
            <a:off x="2592926" y="624110"/>
            <a:ext cx="6651088" cy="1280890"/>
          </a:xfrm>
        </p:spPr>
        <p:txBody>
          <a:bodyPr>
            <a:normAutofit fontScale="90000"/>
          </a:bodyPr>
          <a:lstStyle/>
          <a:p>
            <a:r>
              <a:rPr lang="en-US" sz="4000" dirty="0"/>
              <a:t>Images / Screenshots of the working prototype</a:t>
            </a:r>
          </a:p>
        </p:txBody>
      </p:sp>
      <p:pic>
        <p:nvPicPr>
          <p:cNvPr id="6" name="Content Placeholder 5">
            <a:extLst>
              <a:ext uri="{FF2B5EF4-FFF2-40B4-BE49-F238E27FC236}">
                <a16:creationId xmlns:a16="http://schemas.microsoft.com/office/drawing/2014/main" id="{3757656C-320A-EE29-2056-03A1893E2CD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92342" y="1905000"/>
            <a:ext cx="3868991" cy="2176308"/>
          </a:xfrm>
        </p:spPr>
      </p:pic>
      <p:pic>
        <p:nvPicPr>
          <p:cNvPr id="4" name="Picture 2" descr="Smart India Hackathon 2022">
            <a:extLst>
              <a:ext uri="{FF2B5EF4-FFF2-40B4-BE49-F238E27FC236}">
                <a16:creationId xmlns:a16="http://schemas.microsoft.com/office/drawing/2014/main" id="{D8558DF3-7CD9-49AC-8EB6-E1894D4EBF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A497677D-96A5-ED4E-2289-6B5276089D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2286" y="1905000"/>
            <a:ext cx="3868994" cy="2176309"/>
          </a:xfrm>
          <a:prstGeom prst="rect">
            <a:avLst/>
          </a:prstGeom>
        </p:spPr>
      </p:pic>
      <p:pic>
        <p:nvPicPr>
          <p:cNvPr id="10" name="Picture 9">
            <a:extLst>
              <a:ext uri="{FF2B5EF4-FFF2-40B4-BE49-F238E27FC236}">
                <a16:creationId xmlns:a16="http://schemas.microsoft.com/office/drawing/2014/main" id="{ACF4C754-A6A6-C876-E407-FBF2A25FB3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92342" y="4112214"/>
            <a:ext cx="3868991" cy="2176501"/>
          </a:xfrm>
          <a:prstGeom prst="rect">
            <a:avLst/>
          </a:prstGeom>
        </p:spPr>
      </p:pic>
      <p:pic>
        <p:nvPicPr>
          <p:cNvPr id="12" name="Picture 11">
            <a:extLst>
              <a:ext uri="{FF2B5EF4-FFF2-40B4-BE49-F238E27FC236}">
                <a16:creationId xmlns:a16="http://schemas.microsoft.com/office/drawing/2014/main" id="{1FAE0051-9EE7-EA23-7D18-628BF76F8EAF}"/>
              </a:ext>
            </a:extLst>
          </p:cNvPr>
          <p:cNvPicPr>
            <a:picLocks noChangeAspect="1"/>
          </p:cNvPicPr>
          <p:nvPr/>
        </p:nvPicPr>
        <p:blipFill>
          <a:blip r:embed="rId6"/>
          <a:stretch>
            <a:fillRect/>
          </a:stretch>
        </p:blipFill>
        <p:spPr>
          <a:xfrm>
            <a:off x="6372284" y="4112403"/>
            <a:ext cx="3868995" cy="2176310"/>
          </a:xfrm>
          <a:prstGeom prst="rect">
            <a:avLst/>
          </a:prstGeom>
        </p:spPr>
      </p:pic>
    </p:spTree>
    <p:extLst>
      <p:ext uri="{BB962C8B-B14F-4D97-AF65-F5344CB8AC3E}">
        <p14:creationId xmlns:p14="http://schemas.microsoft.com/office/powerpoint/2010/main" val="2089905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CEC06-1F05-45E1-8680-566A156A107E}"/>
              </a:ext>
            </a:extLst>
          </p:cNvPr>
          <p:cNvSpPr>
            <a:spLocks noGrp="1"/>
          </p:cNvSpPr>
          <p:nvPr>
            <p:ph type="title"/>
          </p:nvPr>
        </p:nvSpPr>
        <p:spPr/>
        <p:txBody>
          <a:bodyPr/>
          <a:lstStyle/>
          <a:p>
            <a:r>
              <a:rPr lang="en-US" dirty="0"/>
              <a:t>Video of Working Prototype</a:t>
            </a:r>
          </a:p>
        </p:txBody>
      </p:sp>
      <p:pic>
        <p:nvPicPr>
          <p:cNvPr id="5" name="SIH_2022">
            <a:hlinkClick r:id="" action="ppaction://media"/>
            <a:extLst>
              <a:ext uri="{FF2B5EF4-FFF2-40B4-BE49-F238E27FC236}">
                <a16:creationId xmlns:a16="http://schemas.microsoft.com/office/drawing/2014/main" id="{306DB5BB-4593-F954-4E24-695148AF92E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592925" y="1932432"/>
            <a:ext cx="7646835" cy="4301458"/>
          </a:xfrm>
        </p:spPr>
      </p:pic>
      <p:pic>
        <p:nvPicPr>
          <p:cNvPr id="4" name="Picture 2" descr="Smart India Hackathon 2022">
            <a:extLst>
              <a:ext uri="{FF2B5EF4-FFF2-40B4-BE49-F238E27FC236}">
                <a16:creationId xmlns:a16="http://schemas.microsoft.com/office/drawing/2014/main" id="{9AEC2035-A179-4872-9879-608CCCF38DA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7778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1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675AE-605C-4224-9B12-05173595AB94}"/>
              </a:ext>
            </a:extLst>
          </p:cNvPr>
          <p:cNvSpPr>
            <a:spLocks noGrp="1"/>
          </p:cNvSpPr>
          <p:nvPr>
            <p:ph type="title"/>
          </p:nvPr>
        </p:nvSpPr>
        <p:spPr>
          <a:xfrm>
            <a:off x="2592925" y="624110"/>
            <a:ext cx="7009863" cy="1509490"/>
          </a:xfrm>
        </p:spPr>
        <p:txBody>
          <a:bodyPr>
            <a:normAutofit fontScale="90000"/>
          </a:bodyPr>
          <a:lstStyle/>
          <a:p>
            <a:r>
              <a:rPr lang="en-US" dirty="0"/>
              <a:t>Group Picture of all Participants with Developed Prototype (High Resolution)</a:t>
            </a:r>
            <a:br>
              <a:rPr lang="en-US" dirty="0"/>
            </a:br>
            <a:r>
              <a:rPr lang="en-US" sz="2200" dirty="0"/>
              <a:t>(If possible in SIH Tee-shirts)</a:t>
            </a:r>
            <a:endParaRPr lang="en-US" dirty="0"/>
          </a:p>
        </p:txBody>
      </p:sp>
      <p:pic>
        <p:nvPicPr>
          <p:cNvPr id="4" name="Picture 2" descr="Smart India Hackathon 2022">
            <a:extLst>
              <a:ext uri="{FF2B5EF4-FFF2-40B4-BE49-F238E27FC236}">
                <a16:creationId xmlns:a16="http://schemas.microsoft.com/office/drawing/2014/main" id="{579F9D19-DDD2-41AD-B100-A65DB5E49C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139D03F-2FA2-DAC6-3BAE-5374C6CCF0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0478" y="2555684"/>
            <a:ext cx="2327387" cy="1746632"/>
          </a:xfrm>
          <a:prstGeom prst="rect">
            <a:avLst/>
          </a:prstGeom>
        </p:spPr>
      </p:pic>
      <p:pic>
        <p:nvPicPr>
          <p:cNvPr id="7" name="Picture 6">
            <a:extLst>
              <a:ext uri="{FF2B5EF4-FFF2-40B4-BE49-F238E27FC236}">
                <a16:creationId xmlns:a16="http://schemas.microsoft.com/office/drawing/2014/main" id="{214C2175-0055-7211-3A69-105542FF9D2A}"/>
              </a:ext>
            </a:extLst>
          </p:cNvPr>
          <p:cNvPicPr>
            <a:picLocks noChangeAspect="1"/>
          </p:cNvPicPr>
          <p:nvPr/>
        </p:nvPicPr>
        <p:blipFill>
          <a:blip r:embed="rId4"/>
          <a:stretch>
            <a:fillRect/>
          </a:stretch>
        </p:blipFill>
        <p:spPr>
          <a:xfrm>
            <a:off x="4355075" y="2555684"/>
            <a:ext cx="1972597" cy="2630129"/>
          </a:xfrm>
          <a:prstGeom prst="rect">
            <a:avLst/>
          </a:prstGeom>
        </p:spPr>
      </p:pic>
      <p:pic>
        <p:nvPicPr>
          <p:cNvPr id="9" name="Picture 8">
            <a:extLst>
              <a:ext uri="{FF2B5EF4-FFF2-40B4-BE49-F238E27FC236}">
                <a16:creationId xmlns:a16="http://schemas.microsoft.com/office/drawing/2014/main" id="{767E094F-E7EB-A8D5-45EE-088C798B443F}"/>
              </a:ext>
            </a:extLst>
          </p:cNvPr>
          <p:cNvPicPr>
            <a:picLocks noChangeAspect="1"/>
          </p:cNvPicPr>
          <p:nvPr/>
        </p:nvPicPr>
        <p:blipFill>
          <a:blip r:embed="rId5"/>
          <a:stretch>
            <a:fillRect/>
          </a:stretch>
        </p:blipFill>
        <p:spPr>
          <a:xfrm>
            <a:off x="6624882" y="2556387"/>
            <a:ext cx="2326968" cy="1745226"/>
          </a:xfrm>
          <a:prstGeom prst="rect">
            <a:avLst/>
          </a:prstGeom>
        </p:spPr>
      </p:pic>
      <p:pic>
        <p:nvPicPr>
          <p:cNvPr id="11" name="Picture 10">
            <a:extLst>
              <a:ext uri="{FF2B5EF4-FFF2-40B4-BE49-F238E27FC236}">
                <a16:creationId xmlns:a16="http://schemas.microsoft.com/office/drawing/2014/main" id="{F8A00D9C-78F0-4F59-FA2D-18259B5AA40B}"/>
              </a:ext>
            </a:extLst>
          </p:cNvPr>
          <p:cNvPicPr>
            <a:picLocks noChangeAspect="1"/>
          </p:cNvPicPr>
          <p:nvPr/>
        </p:nvPicPr>
        <p:blipFill>
          <a:blip r:embed="rId6"/>
          <a:stretch>
            <a:fillRect/>
          </a:stretch>
        </p:blipFill>
        <p:spPr>
          <a:xfrm>
            <a:off x="9342487" y="2386235"/>
            <a:ext cx="1655507" cy="2207342"/>
          </a:xfrm>
          <a:prstGeom prst="rect">
            <a:avLst/>
          </a:prstGeom>
        </p:spPr>
      </p:pic>
    </p:spTree>
    <p:extLst>
      <p:ext uri="{BB962C8B-B14F-4D97-AF65-F5344CB8AC3E}">
        <p14:creationId xmlns:p14="http://schemas.microsoft.com/office/powerpoint/2010/main" val="3658272141"/>
      </p:ext>
    </p:extLst>
  </p:cSld>
  <p:clrMapOvr>
    <a:masterClrMapping/>
  </p:clrMapOvr>
</p:sld>
</file>

<file path=ppt/theme/theme1.xml><?xml version="1.0" encoding="utf-8"?>
<a:theme xmlns:a="http://schemas.openxmlformats.org/drawingml/2006/main" name="Wisp">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197</TotalTime>
  <Words>450</Words>
  <Application>Microsoft Office PowerPoint</Application>
  <PresentationFormat>Widescreen</PresentationFormat>
  <Paragraphs>50</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Wingdings 3</vt:lpstr>
      <vt:lpstr>Wisp</vt:lpstr>
      <vt:lpstr>PowerPoint Presentation</vt:lpstr>
      <vt:lpstr>Details of all Team Members</vt:lpstr>
      <vt:lpstr>Idea Description (5 to 6 lines)</vt:lpstr>
      <vt:lpstr>Innovative Idea Solution (50 Words)</vt:lpstr>
      <vt:lpstr>Solution Architecture </vt:lpstr>
      <vt:lpstr>Technology Stack</vt:lpstr>
      <vt:lpstr>Images / Screenshots of the working prototype</vt:lpstr>
      <vt:lpstr>Video of Working Prototype</vt:lpstr>
      <vt:lpstr>Group Picture of all Participants with Developed Prototype (High Resolution) (If possible in SIH Tee-shirts)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Ruvik Kavedia</dc:creator>
  <cp:lastModifiedBy>Lekha Sathvik Devabathini</cp:lastModifiedBy>
  <cp:revision>14</cp:revision>
  <dcterms:created xsi:type="dcterms:W3CDTF">2022-09-06T10:43:00Z</dcterms:created>
  <dcterms:modified xsi:type="dcterms:W3CDTF">2022-09-17T10:45:20Z</dcterms:modified>
</cp:coreProperties>
</file>

<file path=docProps/thumbnail.jpeg>
</file>